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autoAdjust="0"/>
    <p:restoredTop sz="94680" autoAdjust="0"/>
  </p:normalViewPr>
  <p:slideViewPr>
    <p:cSldViewPr>
      <p:cViewPr>
        <p:scale>
          <a:sx n="80" d="100"/>
          <a:sy n="80" d="100"/>
        </p:scale>
        <p:origin x="-1512" y="-149"/>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8A58E1F-F35F-4A3B-9DFA-EC3FB1D930E4}"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9E6C9-3856-47B7-8270-1FF5A7475EBA}" type="slidenum">
              <a:rPr lang="en-US" smtClean="0"/>
              <a:t>‹#›</a:t>
            </a:fld>
            <a:endParaRPr lang="en-US"/>
          </a:p>
        </p:txBody>
      </p:sp>
    </p:spTree>
    <p:extLst>
      <p:ext uri="{BB962C8B-B14F-4D97-AF65-F5344CB8AC3E}">
        <p14:creationId xmlns:p14="http://schemas.microsoft.com/office/powerpoint/2010/main" val="3200839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A58E1F-F35F-4A3B-9DFA-EC3FB1D930E4}"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9E6C9-3856-47B7-8270-1FF5A7475EBA}" type="slidenum">
              <a:rPr lang="en-US" smtClean="0"/>
              <a:t>‹#›</a:t>
            </a:fld>
            <a:endParaRPr lang="en-US"/>
          </a:p>
        </p:txBody>
      </p:sp>
    </p:spTree>
    <p:extLst>
      <p:ext uri="{BB962C8B-B14F-4D97-AF65-F5344CB8AC3E}">
        <p14:creationId xmlns:p14="http://schemas.microsoft.com/office/powerpoint/2010/main" val="777249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A58E1F-F35F-4A3B-9DFA-EC3FB1D930E4}"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9E6C9-3856-47B7-8270-1FF5A7475EBA}" type="slidenum">
              <a:rPr lang="en-US" smtClean="0"/>
              <a:t>‹#›</a:t>
            </a:fld>
            <a:endParaRPr lang="en-US"/>
          </a:p>
        </p:txBody>
      </p:sp>
    </p:spTree>
    <p:extLst>
      <p:ext uri="{BB962C8B-B14F-4D97-AF65-F5344CB8AC3E}">
        <p14:creationId xmlns:p14="http://schemas.microsoft.com/office/powerpoint/2010/main" val="1143391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A58E1F-F35F-4A3B-9DFA-EC3FB1D930E4}"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9E6C9-3856-47B7-8270-1FF5A7475EBA}" type="slidenum">
              <a:rPr lang="en-US" smtClean="0"/>
              <a:t>‹#›</a:t>
            </a:fld>
            <a:endParaRPr lang="en-US"/>
          </a:p>
        </p:txBody>
      </p:sp>
    </p:spTree>
    <p:extLst>
      <p:ext uri="{BB962C8B-B14F-4D97-AF65-F5344CB8AC3E}">
        <p14:creationId xmlns:p14="http://schemas.microsoft.com/office/powerpoint/2010/main" val="2156958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8A58E1F-F35F-4A3B-9DFA-EC3FB1D930E4}"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9E6C9-3856-47B7-8270-1FF5A7475EBA}" type="slidenum">
              <a:rPr lang="en-US" smtClean="0"/>
              <a:t>‹#›</a:t>
            </a:fld>
            <a:endParaRPr lang="en-US"/>
          </a:p>
        </p:txBody>
      </p:sp>
    </p:spTree>
    <p:extLst>
      <p:ext uri="{BB962C8B-B14F-4D97-AF65-F5344CB8AC3E}">
        <p14:creationId xmlns:p14="http://schemas.microsoft.com/office/powerpoint/2010/main" val="331233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8A58E1F-F35F-4A3B-9DFA-EC3FB1D930E4}" type="datetimeFigureOut">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B9E6C9-3856-47B7-8270-1FF5A7475EBA}" type="slidenum">
              <a:rPr lang="en-US" smtClean="0"/>
              <a:t>‹#›</a:t>
            </a:fld>
            <a:endParaRPr lang="en-US"/>
          </a:p>
        </p:txBody>
      </p:sp>
    </p:spTree>
    <p:extLst>
      <p:ext uri="{BB962C8B-B14F-4D97-AF65-F5344CB8AC3E}">
        <p14:creationId xmlns:p14="http://schemas.microsoft.com/office/powerpoint/2010/main" val="1782675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8A58E1F-F35F-4A3B-9DFA-EC3FB1D930E4}" type="datetimeFigureOut">
              <a:rPr lang="en-US" smtClean="0"/>
              <a:t>5/17/2018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B9E6C9-3856-47B7-8270-1FF5A7475EBA}" type="slidenum">
              <a:rPr lang="en-US" smtClean="0"/>
              <a:t>‹#›</a:t>
            </a:fld>
            <a:endParaRPr lang="en-US"/>
          </a:p>
        </p:txBody>
      </p:sp>
    </p:spTree>
    <p:extLst>
      <p:ext uri="{BB962C8B-B14F-4D97-AF65-F5344CB8AC3E}">
        <p14:creationId xmlns:p14="http://schemas.microsoft.com/office/powerpoint/2010/main" val="22588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A58E1F-F35F-4A3B-9DFA-EC3FB1D930E4}" type="datetimeFigureOut">
              <a:rPr lang="en-US" smtClean="0"/>
              <a:t>5/17/2018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B9E6C9-3856-47B7-8270-1FF5A7475EBA}" type="slidenum">
              <a:rPr lang="en-US" smtClean="0"/>
              <a:t>‹#›</a:t>
            </a:fld>
            <a:endParaRPr lang="en-US"/>
          </a:p>
        </p:txBody>
      </p:sp>
    </p:spTree>
    <p:extLst>
      <p:ext uri="{BB962C8B-B14F-4D97-AF65-F5344CB8AC3E}">
        <p14:creationId xmlns:p14="http://schemas.microsoft.com/office/powerpoint/2010/main" val="2288504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58E1F-F35F-4A3B-9DFA-EC3FB1D930E4}" type="datetimeFigureOut">
              <a:rPr lang="en-US" smtClean="0"/>
              <a:t>5/17/2018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B9E6C9-3856-47B7-8270-1FF5A7475EBA}" type="slidenum">
              <a:rPr lang="en-US" smtClean="0"/>
              <a:t>‹#›</a:t>
            </a:fld>
            <a:endParaRPr lang="en-US"/>
          </a:p>
        </p:txBody>
      </p:sp>
    </p:spTree>
    <p:extLst>
      <p:ext uri="{BB962C8B-B14F-4D97-AF65-F5344CB8AC3E}">
        <p14:creationId xmlns:p14="http://schemas.microsoft.com/office/powerpoint/2010/main" val="2678819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58E1F-F35F-4A3B-9DFA-EC3FB1D930E4}" type="datetimeFigureOut">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B9E6C9-3856-47B7-8270-1FF5A7475EBA}" type="slidenum">
              <a:rPr lang="en-US" smtClean="0"/>
              <a:t>‹#›</a:t>
            </a:fld>
            <a:endParaRPr lang="en-US"/>
          </a:p>
        </p:txBody>
      </p:sp>
    </p:spTree>
    <p:extLst>
      <p:ext uri="{BB962C8B-B14F-4D97-AF65-F5344CB8AC3E}">
        <p14:creationId xmlns:p14="http://schemas.microsoft.com/office/powerpoint/2010/main" val="1617369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58E1F-F35F-4A3B-9DFA-EC3FB1D930E4}" type="datetimeFigureOut">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B9E6C9-3856-47B7-8270-1FF5A7475EBA}" type="slidenum">
              <a:rPr lang="en-US" smtClean="0"/>
              <a:t>‹#›</a:t>
            </a:fld>
            <a:endParaRPr lang="en-US"/>
          </a:p>
        </p:txBody>
      </p:sp>
    </p:spTree>
    <p:extLst>
      <p:ext uri="{BB962C8B-B14F-4D97-AF65-F5344CB8AC3E}">
        <p14:creationId xmlns:p14="http://schemas.microsoft.com/office/powerpoint/2010/main" val="1393777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A58E1F-F35F-4A3B-9DFA-EC3FB1D930E4}" type="datetimeFigureOut">
              <a:rPr lang="en-US" smtClean="0"/>
              <a:t>5/17/2018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B9E6C9-3856-47B7-8270-1FF5A7475EBA}" type="slidenum">
              <a:rPr lang="en-US" smtClean="0"/>
              <a:t>‹#›</a:t>
            </a:fld>
            <a:endParaRPr lang="en-US"/>
          </a:p>
        </p:txBody>
      </p:sp>
    </p:spTree>
    <p:extLst>
      <p:ext uri="{BB962C8B-B14F-4D97-AF65-F5344CB8AC3E}">
        <p14:creationId xmlns:p14="http://schemas.microsoft.com/office/powerpoint/2010/main" val="3291014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jpg"/><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5105400"/>
            <a:ext cx="6400800" cy="914400"/>
          </a:xfrm>
        </p:spPr>
        <p:txBody>
          <a:bodyPr/>
          <a:lstStyle/>
          <a:p>
            <a:r>
              <a:rPr lang="en-US" b="1" dirty="0" err="1" smtClean="0">
                <a:solidFill>
                  <a:srgbClr val="008080"/>
                </a:solidFill>
              </a:rPr>
              <a:t>Razvoj</a:t>
            </a:r>
            <a:r>
              <a:rPr lang="en-US" b="1" dirty="0" smtClean="0">
                <a:solidFill>
                  <a:srgbClr val="008080"/>
                </a:solidFill>
              </a:rPr>
              <a:t> UI/UX </a:t>
            </a:r>
            <a:r>
              <a:rPr lang="en-US" b="1" dirty="0" err="1" smtClean="0">
                <a:solidFill>
                  <a:srgbClr val="008080"/>
                </a:solidFill>
              </a:rPr>
              <a:t>mobilnih</a:t>
            </a:r>
            <a:r>
              <a:rPr lang="en-US" b="1" dirty="0" smtClean="0">
                <a:solidFill>
                  <a:srgbClr val="008080"/>
                </a:solidFill>
              </a:rPr>
              <a:t> </a:t>
            </a:r>
            <a:r>
              <a:rPr lang="en-US" b="1" dirty="0" err="1" smtClean="0">
                <a:solidFill>
                  <a:srgbClr val="008080"/>
                </a:solidFill>
              </a:rPr>
              <a:t>aplikacija</a:t>
            </a:r>
            <a:endParaRPr lang="en-US" b="1" dirty="0">
              <a:solidFill>
                <a:srgbClr val="008080"/>
              </a:solidFill>
            </a:endParaRPr>
          </a:p>
        </p:txBody>
      </p:sp>
      <p:pic>
        <p:nvPicPr>
          <p:cNvPr id="1026" name="Picture 2" descr="C:\Users\Korisnik\Desktop\zjHl2lgef9cYrQL0JFa7kzbw2vuErxBMmB7O3jd9OXdE9g5shnN1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52400"/>
            <a:ext cx="4572000" cy="35381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24600" y="5745718"/>
            <a:ext cx="2667000" cy="923330"/>
          </a:xfrm>
          <a:prstGeom prst="rect">
            <a:avLst/>
          </a:prstGeom>
          <a:noFill/>
        </p:spPr>
        <p:txBody>
          <a:bodyPr wrap="square" rtlCol="0">
            <a:spAutoFit/>
          </a:bodyPr>
          <a:lstStyle/>
          <a:p>
            <a:r>
              <a:rPr lang="sr-Latn-RS" dirty="0" smtClean="0">
                <a:solidFill>
                  <a:srgbClr val="008080"/>
                </a:solidFill>
              </a:rPr>
              <a:t>Studenti:</a:t>
            </a:r>
          </a:p>
          <a:p>
            <a:r>
              <a:rPr lang="sr-Latn-RS" dirty="0" smtClean="0">
                <a:solidFill>
                  <a:srgbClr val="008080"/>
                </a:solidFill>
              </a:rPr>
              <a:t>Filipović  Jovana 	15101</a:t>
            </a:r>
          </a:p>
          <a:p>
            <a:r>
              <a:rPr lang="sr-Latn-RS" dirty="0" smtClean="0">
                <a:solidFill>
                  <a:srgbClr val="008080"/>
                </a:solidFill>
              </a:rPr>
              <a:t>Šarac Aleksandra 	15429</a:t>
            </a:r>
            <a:endParaRPr lang="en-US" dirty="0">
              <a:solidFill>
                <a:srgbClr val="008080"/>
              </a:solidFill>
            </a:endParaRPr>
          </a:p>
        </p:txBody>
      </p:sp>
      <p:sp>
        <p:nvSpPr>
          <p:cNvPr id="5" name="TextBox 4"/>
          <p:cNvSpPr txBox="1"/>
          <p:nvPr/>
        </p:nvSpPr>
        <p:spPr>
          <a:xfrm>
            <a:off x="228600" y="5745718"/>
            <a:ext cx="2667000" cy="646331"/>
          </a:xfrm>
          <a:prstGeom prst="rect">
            <a:avLst/>
          </a:prstGeom>
          <a:noFill/>
        </p:spPr>
        <p:txBody>
          <a:bodyPr wrap="square" rtlCol="0">
            <a:spAutoFit/>
          </a:bodyPr>
          <a:lstStyle/>
          <a:p>
            <a:r>
              <a:rPr lang="sr-Latn-RS" dirty="0" smtClean="0">
                <a:solidFill>
                  <a:srgbClr val="008080"/>
                </a:solidFill>
              </a:rPr>
              <a:t>Profesor:</a:t>
            </a:r>
          </a:p>
          <a:p>
            <a:r>
              <a:rPr lang="sr-Latn-RS" dirty="0" smtClean="0">
                <a:solidFill>
                  <a:srgbClr val="008080"/>
                </a:solidFill>
              </a:rPr>
              <a:t>Prof. dr Dragan Stojanović</a:t>
            </a:r>
          </a:p>
        </p:txBody>
      </p:sp>
    </p:spTree>
    <p:extLst>
      <p:ext uri="{BB962C8B-B14F-4D97-AF65-F5344CB8AC3E}">
        <p14:creationId xmlns:p14="http://schemas.microsoft.com/office/powerpoint/2010/main" val="13170849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5715000" cy="1162050"/>
          </a:xfrm>
        </p:spPr>
        <p:txBody>
          <a:bodyPr>
            <a:noAutofit/>
          </a:bodyPr>
          <a:lstStyle/>
          <a:p>
            <a:r>
              <a:rPr lang="sr-Latn-RS" sz="4400" dirty="0" smtClean="0">
                <a:solidFill>
                  <a:srgbClr val="008080"/>
                </a:solidFill>
              </a:rPr>
              <a:t>My Profile Screen</a:t>
            </a:r>
            <a:endParaRPr lang="en-US" sz="4400" dirty="0">
              <a:solidFill>
                <a:srgbClr val="00808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1600200"/>
            <a:ext cx="3048000" cy="45720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1600200"/>
            <a:ext cx="3048000" cy="4572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0112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5105400" cy="1162050"/>
          </a:xfrm>
        </p:spPr>
        <p:txBody>
          <a:bodyPr>
            <a:noAutofit/>
          </a:bodyPr>
          <a:lstStyle/>
          <a:p>
            <a:r>
              <a:rPr lang="sr-Latn-RS" sz="4400" dirty="0" smtClean="0">
                <a:solidFill>
                  <a:srgbClr val="008080"/>
                </a:solidFill>
              </a:rPr>
              <a:t>User Board Screen</a:t>
            </a:r>
            <a:endParaRPr lang="en-US" sz="4400" dirty="0">
              <a:solidFill>
                <a:srgbClr val="00808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1400" y="2057400"/>
            <a:ext cx="5111750" cy="3407833"/>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457200" y="2057400"/>
            <a:ext cx="3008313" cy="4068763"/>
          </a:xfrm>
        </p:spPr>
        <p:txBody>
          <a:bodyPr>
            <a:normAutofit/>
          </a:bodyPr>
          <a:lstStyle/>
          <a:p>
            <a:r>
              <a:rPr lang="sr-Latn-RS" sz="2000" dirty="0" smtClean="0"/>
              <a:t>User board stranica prikazuje rang listu svih korisnika aplikacije. Za svakog korisnika prikazuju se njegov rang, slika, korisničko ime, godine starosti, pol kao i ukupan broj poena.</a:t>
            </a:r>
            <a:endParaRPr lang="en-US" sz="2000" dirty="0"/>
          </a:p>
        </p:txBody>
      </p:sp>
    </p:spTree>
    <p:extLst>
      <p:ext uri="{BB962C8B-B14F-4D97-AF65-F5344CB8AC3E}">
        <p14:creationId xmlns:p14="http://schemas.microsoft.com/office/powerpoint/2010/main" val="9559163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9761"/>
            <a:ext cx="3008313" cy="1162050"/>
          </a:xfrm>
        </p:spPr>
        <p:txBody>
          <a:bodyPr>
            <a:noAutofit/>
          </a:bodyPr>
          <a:lstStyle/>
          <a:p>
            <a:r>
              <a:rPr lang="sr-Latn-RS" sz="4000" dirty="0" smtClean="0">
                <a:solidFill>
                  <a:srgbClr val="008080"/>
                </a:solidFill>
              </a:rPr>
              <a:t>Notifications Screen</a:t>
            </a:r>
            <a:endParaRPr lang="en-US" sz="4000" dirty="0">
              <a:solidFill>
                <a:srgbClr val="008080"/>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71800" y="2131287"/>
            <a:ext cx="2844800" cy="4267200"/>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533400" y="2134335"/>
            <a:ext cx="2311400" cy="4267200"/>
          </a:xfrm>
        </p:spPr>
        <p:txBody>
          <a:bodyPr>
            <a:normAutofit/>
          </a:bodyPr>
          <a:lstStyle/>
          <a:p>
            <a:pPr algn="ctr"/>
            <a:r>
              <a:rPr lang="sr-Latn-RS" sz="1600" dirty="0" smtClean="0"/>
              <a:t>Klikom na prečicu sa navigacionog bara ili na tab „Notifications“ iz padajućeg menija otvara se ekran sa notifikacijama. On obuhvata dve vrste notifikacija – zahteve za prijateljstvo </a:t>
            </a:r>
            <a:r>
              <a:rPr lang="en-CA" sz="1600" dirty="0" smtClean="0"/>
              <a:t>I </a:t>
            </a:r>
            <a:r>
              <a:rPr lang="sr-Latn-RS" sz="1600" dirty="0" smtClean="0"/>
              <a:t>zadate izazove , kojima se pristupa klikom na odgovarajući tab.Korisnik može prihvatiti ili odbiti odgovarajući zahtev.</a:t>
            </a:r>
            <a:endParaRPr lang="en-US" sz="16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3600" y="2134335"/>
            <a:ext cx="2844800" cy="42672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988287"/>
            <a:ext cx="2865368" cy="617273"/>
          </a:xfrm>
          <a:prstGeom prst="rect">
            <a:avLst/>
          </a:prstGeom>
        </p:spPr>
      </p:pic>
      <p:cxnSp>
        <p:nvCxnSpPr>
          <p:cNvPr id="9" name="Curved Connector 8"/>
          <p:cNvCxnSpPr/>
          <p:nvPr/>
        </p:nvCxnSpPr>
        <p:spPr>
          <a:xfrm rot="5400000">
            <a:off x="4532376" y="1408911"/>
            <a:ext cx="765048" cy="685800"/>
          </a:xfrm>
          <a:prstGeom prst="curved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urved Connector 10"/>
          <p:cNvCxnSpPr>
            <a:endCxn id="6" idx="0"/>
          </p:cNvCxnSpPr>
          <p:nvPr/>
        </p:nvCxnSpPr>
        <p:spPr>
          <a:xfrm>
            <a:off x="5562600" y="1369287"/>
            <a:ext cx="1803400" cy="765048"/>
          </a:xfrm>
          <a:prstGeom prst="curvedConnector2">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6879041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467600" cy="1162050"/>
          </a:xfrm>
        </p:spPr>
        <p:txBody>
          <a:bodyPr>
            <a:noAutofit/>
          </a:bodyPr>
          <a:lstStyle/>
          <a:p>
            <a:r>
              <a:rPr lang="sr-Latn-RS" sz="4400" dirty="0" smtClean="0">
                <a:solidFill>
                  <a:srgbClr val="008080"/>
                </a:solidFill>
              </a:rPr>
              <a:t>Friend</a:t>
            </a:r>
            <a:r>
              <a:rPr lang="en-US" sz="4400" dirty="0" smtClean="0">
                <a:solidFill>
                  <a:srgbClr val="008080"/>
                </a:solidFill>
              </a:rPr>
              <a:t>’</a:t>
            </a:r>
            <a:r>
              <a:rPr lang="sr-Latn-RS" sz="4400" dirty="0" smtClean="0">
                <a:solidFill>
                  <a:srgbClr val="008080"/>
                </a:solidFill>
              </a:rPr>
              <a:t>s profile Screen</a:t>
            </a:r>
            <a:endParaRPr lang="en-US" sz="4400" dirty="0">
              <a:solidFill>
                <a:srgbClr val="00808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600" y="1524000"/>
            <a:ext cx="3048000" cy="4572000"/>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457200" y="1545336"/>
            <a:ext cx="1905000" cy="4017264"/>
          </a:xfrm>
        </p:spPr>
        <p:txBody>
          <a:bodyPr>
            <a:normAutofit/>
          </a:bodyPr>
          <a:lstStyle/>
          <a:p>
            <a:pPr algn="ctr"/>
            <a:r>
              <a:rPr lang="sr-Latn-RS" sz="2000" dirty="0" smtClean="0"/>
              <a:t>Profil prijatelja sadrži dva tab-a. Prvi sadrži  informacije korisnika, a drugi njegove objave (samo ono što je odlučio da javno deli).</a:t>
            </a:r>
            <a:endParaRPr lang="en-US" sz="2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680" y="1524000"/>
            <a:ext cx="3048000" cy="4572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47841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051800" cy="749300"/>
          </a:xfrm>
        </p:spPr>
        <p:txBody>
          <a:bodyPr>
            <a:noAutofit/>
          </a:bodyPr>
          <a:lstStyle/>
          <a:p>
            <a:r>
              <a:rPr lang="sr-Latn-RS" sz="4400" dirty="0" smtClean="0">
                <a:solidFill>
                  <a:srgbClr val="008080"/>
                </a:solidFill>
              </a:rPr>
              <a:t>Create challenge Screen</a:t>
            </a:r>
            <a:endParaRPr lang="en-US" sz="4400" dirty="0">
              <a:solidFill>
                <a:srgbClr val="008080"/>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62576" y="1143000"/>
            <a:ext cx="2209800" cy="3314700"/>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p:txBody>
          <a:bodyPr>
            <a:noAutofit/>
          </a:bodyPr>
          <a:lstStyle/>
          <a:p>
            <a:pPr algn="ctr"/>
            <a:r>
              <a:rPr lang="sr-Latn-RS" sz="1800" dirty="0" smtClean="0"/>
              <a:t>Kreiranje izazova se izvršava na jedan od dva načina u zavisnosti od tipa izazova koji se izabere.Ukoliko tip aktivnosti zahteva kretanje u prostoru (kao što su trčanje,planinarenje, brzo hodanje, skijanje, vožnja bicikla itd.) otvara se ekran prikazan na prvoj slici. Ako to nije slučaj (ako se odaberu aktivnosi kao što su pilates,tenis, vežbanje u teretani itd.) otvara se ekran prikazan na slici dva.</a:t>
            </a:r>
            <a:endParaRPr lang="en-US" sz="18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3124200"/>
            <a:ext cx="2173692" cy="32766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4600" y="3124200"/>
            <a:ext cx="2184400" cy="3276600"/>
          </a:xfrm>
          <a:prstGeom prst="rect">
            <a:avLst/>
          </a:prstGeom>
          <a:ln>
            <a:noFill/>
          </a:ln>
          <a:effectLst>
            <a:outerShdw blurRad="292100" dist="139700" dir="2700000" algn="tl" rotWithShape="0">
              <a:srgbClr val="333333">
                <a:alpha val="65000"/>
              </a:srgbClr>
            </a:outerShdw>
          </a:effectLst>
        </p:spPr>
      </p:pic>
      <p:cxnSp>
        <p:nvCxnSpPr>
          <p:cNvPr id="11" name="Curved Connector 10"/>
          <p:cNvCxnSpPr/>
          <p:nvPr/>
        </p:nvCxnSpPr>
        <p:spPr>
          <a:xfrm rot="5400000">
            <a:off x="5143500" y="2171700"/>
            <a:ext cx="1143000" cy="762000"/>
          </a:xfrm>
          <a:prstGeom prst="curved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Curved Connector 12"/>
          <p:cNvCxnSpPr/>
          <p:nvPr/>
        </p:nvCxnSpPr>
        <p:spPr>
          <a:xfrm rot="16200000" flipH="1">
            <a:off x="6019800" y="2209800"/>
            <a:ext cx="1066800" cy="762000"/>
          </a:xfrm>
          <a:prstGeom prst="curvedConnector3">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6219953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770" y="228600"/>
            <a:ext cx="8588829" cy="1066800"/>
          </a:xfrm>
        </p:spPr>
        <p:txBody>
          <a:bodyPr>
            <a:noAutofit/>
          </a:bodyPr>
          <a:lstStyle/>
          <a:p>
            <a:r>
              <a:rPr lang="sr-Latn-RS" sz="3600" dirty="0" smtClean="0">
                <a:solidFill>
                  <a:srgbClr val="008080"/>
                </a:solidFill>
              </a:rPr>
              <a:t>Create challenge Screen – prvi tip izazova</a:t>
            </a:r>
            <a:endParaRPr lang="en-US" sz="3600" dirty="0">
              <a:solidFill>
                <a:srgbClr val="00808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2590800"/>
            <a:ext cx="2527549" cy="3810000"/>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457200" y="1435100"/>
            <a:ext cx="8153400" cy="774699"/>
          </a:xfrm>
        </p:spPr>
        <p:txBody>
          <a:bodyPr>
            <a:noAutofit/>
          </a:bodyPr>
          <a:lstStyle/>
          <a:p>
            <a:r>
              <a:rPr lang="sr-Latn-RS" sz="1800" dirty="0" smtClean="0"/>
              <a:t>Klikom na dugme „Start“ korisniku se otvara mapa i aplikacija prati njegovo kretanje. Klikom na dugme „Finish“ predjena ruta se pamti zajeno sa ostalim neophodnim informacijama. Tako kreiran izazov korisnik može poslati označenim prijateljima.</a:t>
            </a:r>
            <a:endParaRPr lang="en-US" sz="18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2590800"/>
            <a:ext cx="2540000" cy="38100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2590800"/>
            <a:ext cx="2487168" cy="3730752"/>
          </a:xfrm>
          <a:prstGeom prst="rect">
            <a:avLst/>
          </a:prstGeom>
          <a:ln>
            <a:noFill/>
          </a:ln>
          <a:effectLst>
            <a:outerShdw blurRad="292100" dist="139700" dir="2700000" algn="tl" rotWithShape="0">
              <a:srgbClr val="333333">
                <a:alpha val="65000"/>
              </a:srgbClr>
            </a:outerShdw>
          </a:effectLst>
        </p:spPr>
      </p:pic>
      <p:cxnSp>
        <p:nvCxnSpPr>
          <p:cNvPr id="9" name="Curved Connector 8"/>
          <p:cNvCxnSpPr/>
          <p:nvPr/>
        </p:nvCxnSpPr>
        <p:spPr>
          <a:xfrm flipV="1">
            <a:off x="2133600" y="5334000"/>
            <a:ext cx="1219200" cy="609600"/>
          </a:xfrm>
          <a:prstGeom prst="curved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urved Connector 10"/>
          <p:cNvCxnSpPr/>
          <p:nvPr/>
        </p:nvCxnSpPr>
        <p:spPr>
          <a:xfrm flipV="1">
            <a:off x="5029200" y="5791200"/>
            <a:ext cx="1219200" cy="152400"/>
          </a:xfrm>
          <a:prstGeom prst="curvedConnector3">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720641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7"/>
            <a:ext cx="8382000" cy="1162050"/>
          </a:xfrm>
        </p:spPr>
        <p:txBody>
          <a:bodyPr>
            <a:normAutofit/>
          </a:bodyPr>
          <a:lstStyle/>
          <a:p>
            <a:r>
              <a:rPr lang="sr-Latn-RS" sz="3200" dirty="0" smtClean="0">
                <a:solidFill>
                  <a:srgbClr val="008080"/>
                </a:solidFill>
              </a:rPr>
              <a:t>Create challenge Screen – drugi tip izazova</a:t>
            </a:r>
            <a:endParaRPr lang="en-US" sz="3200" dirty="0">
              <a:solidFill>
                <a:srgbClr val="008080"/>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29200" y="2399423"/>
            <a:ext cx="2743200" cy="4114801"/>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457200" y="1295400"/>
            <a:ext cx="7543800" cy="914399"/>
          </a:xfrm>
        </p:spPr>
        <p:txBody>
          <a:bodyPr>
            <a:normAutofit/>
          </a:bodyPr>
          <a:lstStyle/>
          <a:p>
            <a:r>
              <a:rPr lang="sr-Latn-RS" sz="1800" dirty="0" smtClean="0"/>
              <a:t>Korisnik u tekst polje upisuje detalje izazova koji zadaje, a zatim poziva prijatelje da takav izazov i izvrše.</a:t>
            </a:r>
            <a:endParaRPr lang="en-US" sz="18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 y="2438400"/>
            <a:ext cx="2741600" cy="4112400"/>
          </a:xfrm>
          <a:prstGeom prst="rect">
            <a:avLst/>
          </a:prstGeom>
          <a:ln>
            <a:noFill/>
          </a:ln>
          <a:effectLst>
            <a:outerShdw blurRad="292100" dist="139700" dir="2700000" algn="tl" rotWithShape="0">
              <a:srgbClr val="333333">
                <a:alpha val="65000"/>
              </a:srgbClr>
            </a:outerShdw>
          </a:effectLst>
        </p:spPr>
      </p:pic>
      <p:cxnSp>
        <p:nvCxnSpPr>
          <p:cNvPr id="8" name="Curved Connector 7"/>
          <p:cNvCxnSpPr/>
          <p:nvPr/>
        </p:nvCxnSpPr>
        <p:spPr>
          <a:xfrm>
            <a:off x="2971800" y="6096000"/>
            <a:ext cx="2057400" cy="12700"/>
          </a:xfrm>
          <a:prstGeom prst="curvedConnector3">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172167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sr-Latn-RS" sz="4000" dirty="0" smtClean="0">
                <a:solidFill>
                  <a:srgbClr val="008080"/>
                </a:solidFill>
              </a:rPr>
              <a:t>Map page Screen</a:t>
            </a:r>
            <a:endParaRPr lang="en-US" sz="4000" dirty="0">
              <a:solidFill>
                <a:srgbClr val="00808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9887" y="273050"/>
            <a:ext cx="3902075" cy="5853113"/>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457200" y="1435100"/>
            <a:ext cx="3008313" cy="3670300"/>
          </a:xfrm>
        </p:spPr>
        <p:txBody>
          <a:bodyPr>
            <a:normAutofit fontScale="92500" lnSpcReduction="20000"/>
          </a:bodyPr>
          <a:lstStyle/>
          <a:p>
            <a:r>
              <a:rPr lang="sr-Latn-RS" sz="1900" dirty="0" smtClean="0"/>
              <a:t>Klikom na prečicu sa navigacionog bara ili na tab „Show map“ iz padajućeg menija otvara se ekran sa mapom. Na mapi se prikazuju lokacija korisnika, lokacije prijatelje, ukoliko su trenutno aktivni na aplikaciji, kao i  trenutno postojeći izazovi u korisnikovoj blizini.</a:t>
            </a:r>
          </a:p>
          <a:p>
            <a:r>
              <a:rPr lang="sr-Latn-RS" sz="1900" dirty="0" smtClean="0"/>
              <a:t>Klikom na marker bilo kog korisnika otvara se njegov profil dok se klikom na marker izazova otvara ekran sa informacijama o tom izazovu.</a:t>
            </a:r>
          </a:p>
          <a:p>
            <a:endParaRPr lang="sr-Latn-RS" dirty="0"/>
          </a:p>
        </p:txBody>
      </p:sp>
      <p:sp>
        <p:nvSpPr>
          <p:cNvPr id="13" name="Text Placeholder 3"/>
          <p:cNvSpPr txBox="1">
            <a:spLocks/>
          </p:cNvSpPr>
          <p:nvPr/>
        </p:nvSpPr>
        <p:spPr>
          <a:xfrm>
            <a:off x="1752600" y="5715000"/>
            <a:ext cx="1828800" cy="838200"/>
          </a:xfrm>
          <a:prstGeom prst="rect">
            <a:avLst/>
          </a:prstGeom>
        </p:spPr>
        <p:txBody>
          <a:bodyPr vert="horz" lIns="91440" tIns="45720" rIns="91440" bIns="45720" rtlCol="0">
            <a:normAutofit fontScale="55000" lnSpcReduction="20000"/>
          </a:bodyPr>
          <a:lstStyle>
            <a:lvl1pPr marL="0" indent="0" algn="l" defTabSz="914400" rtl="0" eaLnBrk="1" latinLnBrk="0" hangingPunct="1">
              <a:spcBef>
                <a:spcPct val="20000"/>
              </a:spcBef>
              <a:buFont typeface="Arial" pitchFamily="34" charset="0"/>
              <a:buNone/>
              <a:defRPr sz="14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sr-Latn-RS" sz="3600" dirty="0" smtClean="0"/>
              <a:t>Trenutno aktivni  korisnik</a:t>
            </a:r>
          </a:p>
          <a:p>
            <a:endParaRPr lang="sr-Latn-RS" dirty="0"/>
          </a:p>
        </p:txBody>
      </p:sp>
      <p:cxnSp>
        <p:nvCxnSpPr>
          <p:cNvPr id="19" name="Curved Connector 18"/>
          <p:cNvCxnSpPr/>
          <p:nvPr/>
        </p:nvCxnSpPr>
        <p:spPr>
          <a:xfrm flipV="1">
            <a:off x="3048000" y="5181600"/>
            <a:ext cx="1066800" cy="762000"/>
          </a:xfrm>
          <a:prstGeom prst="curvedConnector3">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1548985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6096000" cy="1162050"/>
          </a:xfrm>
        </p:spPr>
        <p:txBody>
          <a:bodyPr>
            <a:noAutofit/>
          </a:bodyPr>
          <a:lstStyle/>
          <a:p>
            <a:r>
              <a:rPr lang="sr-Latn-RS" sz="4400" dirty="0" smtClean="0">
                <a:solidFill>
                  <a:srgbClr val="008080"/>
                </a:solidFill>
              </a:rPr>
              <a:t>Map page Screen</a:t>
            </a:r>
            <a:endParaRPr lang="en-US" sz="4400" dirty="0">
              <a:solidFill>
                <a:srgbClr val="008080"/>
              </a:solidFill>
            </a:endParaRP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2819400"/>
            <a:ext cx="2336800" cy="3505200"/>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533400" y="1511300"/>
            <a:ext cx="8065038" cy="622300"/>
          </a:xfrm>
        </p:spPr>
        <p:txBody>
          <a:bodyPr>
            <a:normAutofit/>
          </a:bodyPr>
          <a:lstStyle/>
          <a:p>
            <a:r>
              <a:rPr lang="sr-Latn-RS" sz="2000" dirty="0" smtClean="0"/>
              <a:t>Objekti na mapi se mogu filtrirati po odgovarajućim kriterijumima.</a:t>
            </a:r>
            <a:endParaRPr lang="en-US" sz="20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2400" y="2438400"/>
            <a:ext cx="2133600" cy="3200399"/>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0" y="3352800"/>
            <a:ext cx="2121438" cy="3200399"/>
          </a:xfrm>
          <a:prstGeom prst="rect">
            <a:avLst/>
          </a:prstGeom>
          <a:ln>
            <a:noFill/>
          </a:ln>
          <a:effectLst>
            <a:outerShdw blurRad="292100" dist="139700" dir="2700000" algn="tl" rotWithShape="0">
              <a:srgbClr val="333333">
                <a:alpha val="65000"/>
              </a:srgbClr>
            </a:outerShdw>
          </a:effectLst>
        </p:spPr>
      </p:pic>
      <p:cxnSp>
        <p:nvCxnSpPr>
          <p:cNvPr id="9" name="Curved Connector 8"/>
          <p:cNvCxnSpPr/>
          <p:nvPr/>
        </p:nvCxnSpPr>
        <p:spPr>
          <a:xfrm flipV="1">
            <a:off x="2667000" y="2971800"/>
            <a:ext cx="1295400" cy="381000"/>
          </a:xfrm>
          <a:prstGeom prst="curvedConnector3">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Curved Connector 10"/>
          <p:cNvCxnSpPr/>
          <p:nvPr/>
        </p:nvCxnSpPr>
        <p:spPr>
          <a:xfrm>
            <a:off x="2667000" y="3657600"/>
            <a:ext cx="3810000" cy="2590800"/>
          </a:xfrm>
          <a:prstGeom prst="curvedConnector3">
            <a:avLst>
              <a:gd name="adj1" fmla="val 9920"/>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314391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7315200" cy="1162050"/>
          </a:xfrm>
        </p:spPr>
        <p:txBody>
          <a:bodyPr>
            <a:noAutofit/>
          </a:bodyPr>
          <a:lstStyle/>
          <a:p>
            <a:r>
              <a:rPr lang="sr-Latn-RS" sz="4000" dirty="0" smtClean="0">
                <a:solidFill>
                  <a:srgbClr val="008080"/>
                </a:solidFill>
              </a:rPr>
              <a:t>Challenge info Screen</a:t>
            </a:r>
            <a:endParaRPr lang="en-US" sz="4000" dirty="0">
              <a:solidFill>
                <a:srgbClr val="008080"/>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2590799"/>
            <a:ext cx="2590800" cy="3886201"/>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381000" y="914400"/>
            <a:ext cx="8534400" cy="1524000"/>
          </a:xfrm>
        </p:spPr>
        <p:txBody>
          <a:bodyPr>
            <a:noAutofit/>
          </a:bodyPr>
          <a:lstStyle/>
          <a:p>
            <a:r>
              <a:rPr lang="sr-Latn-RS" sz="1600" dirty="0" smtClean="0"/>
              <a:t>Klikom na dugme „Find out more“ neke od objava sa news feed-a, ili klikom na marker izazova sa mape prikazuje se neki od „Challenge info Screen“-ova. Ukoliko se radi o izazovima koji zahtevaju prostorno kretanje smenjuje  se ova sekvenca ekrana. Prvi ekran sadrži sve informacije o datom izazovu, i na osnovu njih korisnik se odlučuje da otpočne izazov ili se vrati na početni ekran. „Start challenge“ otpočinje izvršenje izazova  i prikazuje se drugi ekran. On prati korisnikovo kretanje i izazov je izvršen kada se detektuje poklapanje korisnikove lokacije sa tačkom kraja rute.</a:t>
            </a:r>
            <a:endParaRPr lang="en-US" sz="16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2590800"/>
            <a:ext cx="2590800" cy="3886200"/>
          </a:xfrm>
          <a:prstGeom prst="rect">
            <a:avLst/>
          </a:prstGeom>
          <a:ln>
            <a:noFill/>
          </a:ln>
          <a:effectLst>
            <a:outerShdw blurRad="292100" dist="139700" dir="2700000" algn="tl" rotWithShape="0">
              <a:srgbClr val="333333">
                <a:alpha val="65000"/>
              </a:srgbClr>
            </a:outerShdw>
          </a:effectLst>
        </p:spPr>
      </p:pic>
      <p:pic>
        <p:nvPicPr>
          <p:cNvPr id="1027" name="Picture 3" descr="C:\Users\Korisnik\Downloads\11.3-ChallengeInfo-State 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4600" y="2608881"/>
            <a:ext cx="2590800" cy="3886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7536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4824484" y="1638300"/>
            <a:ext cx="3788229" cy="4876800"/>
          </a:xfrm>
          <a:prstGeom prst="roundRect">
            <a:avLst/>
          </a:prstGeom>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smtClean="0">
                <a:solidFill>
                  <a:srgbClr val="008080"/>
                </a:solidFill>
              </a:rPr>
              <a:t>Fit Challenger</a:t>
            </a:r>
            <a:endParaRPr lang="en-US" b="1" dirty="0">
              <a:solidFill>
                <a:srgbClr val="008080"/>
              </a:solidFill>
            </a:endParaRPr>
          </a:p>
        </p:txBody>
      </p:sp>
      <p:pic>
        <p:nvPicPr>
          <p:cNvPr id="4" name="Picture 2" descr="C:\Users\Korisnik\Desktop\zjHl2lgef9cYrQL0JFa7kzbw2vuErxBMmB7O3jd9OXdE9g5shnN1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4572000" cy="353818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080298" y="1981200"/>
            <a:ext cx="3276600" cy="3581400"/>
          </a:xfrm>
        </p:spPr>
        <p:txBody>
          <a:bodyPr>
            <a:noAutofit/>
          </a:bodyPr>
          <a:lstStyle/>
          <a:p>
            <a:pPr marL="0" indent="0">
              <a:buNone/>
            </a:pPr>
            <a:r>
              <a:rPr lang="en-US" sz="2400" dirty="0">
                <a:solidFill>
                  <a:schemeClr val="bg1"/>
                </a:solidFill>
                <a:latin typeface="Calibri" panose="020F0502020204030204" pitchFamily="34" charset="0"/>
                <a:cs typeface="Calibri" panose="020F0502020204030204" pitchFamily="34" charset="0"/>
              </a:rPr>
              <a:t>"Fit Challenger"- </a:t>
            </a:r>
            <a:r>
              <a:rPr lang="en-US" sz="2400" dirty="0" err="1">
                <a:solidFill>
                  <a:schemeClr val="bg1"/>
                </a:solidFill>
                <a:latin typeface="Calibri" panose="020F0502020204030204" pitchFamily="34" charset="0"/>
                <a:cs typeface="Calibri" panose="020F0502020204030204" pitchFamily="34" charset="0"/>
              </a:rPr>
              <a:t>aplikacija</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koja</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potenciranjem</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takmičarskog</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duha</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podstiče</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korisnika</a:t>
            </a:r>
            <a:r>
              <a:rPr lang="en-US" sz="2400" dirty="0">
                <a:solidFill>
                  <a:schemeClr val="bg1"/>
                </a:solidFill>
                <a:latin typeface="Calibri" panose="020F0502020204030204" pitchFamily="34" charset="0"/>
                <a:cs typeface="Calibri" panose="020F0502020204030204" pitchFamily="34" charset="0"/>
              </a:rPr>
              <a:t> da </a:t>
            </a:r>
            <a:r>
              <a:rPr lang="en-US" sz="2400" dirty="0" err="1">
                <a:solidFill>
                  <a:schemeClr val="bg1"/>
                </a:solidFill>
                <a:latin typeface="Calibri" panose="020F0502020204030204" pitchFamily="34" charset="0"/>
                <a:cs typeface="Calibri" panose="020F0502020204030204" pitchFamily="34" charset="0"/>
              </a:rPr>
              <a:t>vodi</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zdraviji</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život</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Korisnik</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će</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moći</a:t>
            </a:r>
            <a:r>
              <a:rPr lang="en-US" sz="2400" dirty="0">
                <a:solidFill>
                  <a:schemeClr val="bg1"/>
                </a:solidFill>
                <a:latin typeface="Calibri" panose="020F0502020204030204" pitchFamily="34" charset="0"/>
                <a:cs typeface="Calibri" panose="020F0502020204030204" pitchFamily="34" charset="0"/>
              </a:rPr>
              <a:t> da </a:t>
            </a:r>
            <a:r>
              <a:rPr lang="en-US" sz="2400" dirty="0" err="1">
                <a:solidFill>
                  <a:schemeClr val="bg1"/>
                </a:solidFill>
                <a:latin typeface="Calibri" panose="020F0502020204030204" pitchFamily="34" charset="0"/>
                <a:cs typeface="Calibri" panose="020F0502020204030204" pitchFamily="34" charset="0"/>
              </a:rPr>
              <a:t>svojim</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prijateljima</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zadaje</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razne</a:t>
            </a:r>
            <a:r>
              <a:rPr lang="en-US" sz="2400" dirty="0">
                <a:solidFill>
                  <a:schemeClr val="bg1"/>
                </a:solidFill>
                <a:latin typeface="Calibri" panose="020F0502020204030204" pitchFamily="34" charset="0"/>
                <a:cs typeface="Calibri" panose="020F0502020204030204" pitchFamily="34" charset="0"/>
              </a:rPr>
              <a:t> fitness </a:t>
            </a:r>
            <a:r>
              <a:rPr lang="en-US" sz="2400" dirty="0" err="1">
                <a:solidFill>
                  <a:schemeClr val="bg1"/>
                </a:solidFill>
                <a:latin typeface="Calibri" panose="020F0502020204030204" pitchFamily="34" charset="0"/>
                <a:cs typeface="Calibri" panose="020F0502020204030204" pitchFamily="34" charset="0"/>
              </a:rPr>
              <a:t>izazove</a:t>
            </a:r>
            <a:r>
              <a:rPr lang="en-US" sz="2400" dirty="0">
                <a:solidFill>
                  <a:schemeClr val="bg1"/>
                </a:solidFill>
                <a:latin typeface="Calibri" panose="020F0502020204030204" pitchFamily="34" charset="0"/>
                <a:cs typeface="Calibri" panose="020F0502020204030204" pitchFamily="34" charset="0"/>
              </a:rPr>
              <a:t>, i da se </a:t>
            </a:r>
            <a:r>
              <a:rPr lang="en-US" sz="2400" dirty="0" err="1">
                <a:solidFill>
                  <a:schemeClr val="bg1"/>
                </a:solidFill>
                <a:latin typeface="Calibri" panose="020F0502020204030204" pitchFamily="34" charset="0"/>
                <a:cs typeface="Calibri" panose="020F0502020204030204" pitchFamily="34" charset="0"/>
              </a:rPr>
              <a:t>hvali</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postignutim</a:t>
            </a:r>
            <a:r>
              <a:rPr lang="en-US" sz="2400" dirty="0">
                <a:solidFill>
                  <a:schemeClr val="bg1"/>
                </a:solidFill>
                <a:latin typeface="Calibri" panose="020F0502020204030204" pitchFamily="34" charset="0"/>
                <a:cs typeface="Calibri" panose="020F0502020204030204" pitchFamily="34" charset="0"/>
              </a:rPr>
              <a:t> </a:t>
            </a:r>
            <a:r>
              <a:rPr lang="en-US" sz="2400" dirty="0" err="1">
                <a:solidFill>
                  <a:schemeClr val="bg1"/>
                </a:solidFill>
                <a:latin typeface="Calibri" panose="020F0502020204030204" pitchFamily="34" charset="0"/>
                <a:cs typeface="Calibri" panose="020F0502020204030204" pitchFamily="34" charset="0"/>
              </a:rPr>
              <a:t>rezultatima</a:t>
            </a:r>
            <a:r>
              <a:rPr lang="en-US" sz="2400" dirty="0">
                <a:solidFill>
                  <a:schemeClr val="bg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9508199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87" y="609600"/>
            <a:ext cx="3008313" cy="1162050"/>
          </a:xfrm>
        </p:spPr>
        <p:txBody>
          <a:bodyPr>
            <a:noAutofit/>
          </a:bodyPr>
          <a:lstStyle/>
          <a:p>
            <a:r>
              <a:rPr lang="sr-Latn-RS" sz="4400" dirty="0" smtClean="0">
                <a:solidFill>
                  <a:srgbClr val="008080"/>
                </a:solidFill>
              </a:rPr>
              <a:t>Challenge info Screen</a:t>
            </a:r>
            <a:endParaRPr lang="en-US" sz="4400" dirty="0">
              <a:solidFill>
                <a:srgbClr val="008080"/>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7020" y="2579370"/>
            <a:ext cx="2725420" cy="4088130"/>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3276600" y="152400"/>
            <a:ext cx="5562600" cy="2362200"/>
          </a:xfrm>
          <a:ln/>
          <a:effectLst>
            <a:softEdge rad="63500"/>
          </a:effectLst>
        </p:spPr>
        <p:style>
          <a:lnRef idx="2">
            <a:schemeClr val="accent6"/>
          </a:lnRef>
          <a:fillRef idx="1">
            <a:schemeClr val="lt1"/>
          </a:fillRef>
          <a:effectRef idx="0">
            <a:schemeClr val="accent6"/>
          </a:effectRef>
          <a:fontRef idx="minor">
            <a:schemeClr val="dk1"/>
          </a:fontRef>
        </p:style>
        <p:txBody>
          <a:bodyPr>
            <a:noAutofit/>
          </a:bodyPr>
          <a:lstStyle/>
          <a:p>
            <a:r>
              <a:rPr lang="sr-Latn-RS" sz="1500" dirty="0" smtClean="0"/>
              <a:t>Klikom na dugme „Find out more“ neke od objava sa news feed-a, ili klikom na marker izazova sa mape prikazuje se neki od „Challenge info Screen“-ova. Ukoliko se radi o izazovima koji ne  zahtevaju prostorno kretanje, smenjuje  se ova sekvenca ekrana. Prvi ekran sadrži informacije o datom izazovu, i na osnovu njih korisnik se odlučuje da otpočne izazov ili se vrati na početni ekran. „Start challenge“ otpočinje izvršenje izazova  i prikazuje se drugi ekran. On sadrži stavke koje korisnik mora da ispuni kako bi okončao izazov. Kada izvrši sve stavke, klikom na dugme „Done“ , prikazuje se treći ekran.</a:t>
            </a:r>
            <a:endParaRPr lang="en-US" sz="15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2590800"/>
            <a:ext cx="2717800" cy="4076700"/>
          </a:xfrm>
          <a:prstGeom prst="rect">
            <a:avLst/>
          </a:prstGeom>
          <a:ln>
            <a:noFill/>
          </a:ln>
          <a:effectLst>
            <a:outerShdw blurRad="292100" dist="139700" dir="2700000" algn="tl" rotWithShape="0">
              <a:srgbClr val="333333">
                <a:alpha val="65000"/>
              </a:srgbClr>
            </a:outerShdw>
          </a:effectLst>
        </p:spPr>
      </p:pic>
      <p:pic>
        <p:nvPicPr>
          <p:cNvPr id="8" name="Picture 2" descr="C:\Users\Korisnik\Downloads\9.3-ChallengeInfo2-State 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0" y="2590800"/>
            <a:ext cx="2717800" cy="4076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1279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3008313" cy="1162050"/>
          </a:xfrm>
        </p:spPr>
        <p:txBody>
          <a:bodyPr>
            <a:noAutofit/>
          </a:bodyPr>
          <a:lstStyle/>
          <a:p>
            <a:r>
              <a:rPr lang="en-US" sz="4400" dirty="0" smtClean="0">
                <a:solidFill>
                  <a:schemeClr val="bg1"/>
                </a:solidFill>
              </a:rPr>
              <a:t>Challenge Info Screen</a:t>
            </a:r>
            <a:endParaRPr lang="en-US" sz="4400" dirty="0">
              <a:solidFill>
                <a:schemeClr val="bg1"/>
              </a:solidFill>
            </a:endParaRPr>
          </a:p>
        </p:txBody>
      </p:sp>
      <p:sp>
        <p:nvSpPr>
          <p:cNvPr id="4" name="Text Placeholder 3"/>
          <p:cNvSpPr>
            <a:spLocks noGrp="1"/>
          </p:cNvSpPr>
          <p:nvPr>
            <p:ph type="body" sz="half" idx="2"/>
          </p:nvPr>
        </p:nvSpPr>
        <p:spPr>
          <a:xfrm>
            <a:off x="457200" y="2133600"/>
            <a:ext cx="3008313" cy="3992563"/>
          </a:xfrm>
        </p:spPr>
        <p:txBody>
          <a:bodyPr>
            <a:normAutofit/>
          </a:bodyPr>
          <a:lstStyle/>
          <a:p>
            <a:r>
              <a:rPr lang="en-US" sz="2000" dirty="0" err="1" smtClean="0">
                <a:solidFill>
                  <a:schemeClr val="bg1"/>
                </a:solidFill>
              </a:rPr>
              <a:t>Nakon</a:t>
            </a:r>
            <a:r>
              <a:rPr lang="en-US" sz="2000" dirty="0" smtClean="0">
                <a:solidFill>
                  <a:schemeClr val="bg1"/>
                </a:solidFill>
              </a:rPr>
              <a:t> i</a:t>
            </a:r>
            <a:r>
              <a:rPr lang="sr-Latn-RS" sz="2000" dirty="0" smtClean="0">
                <a:solidFill>
                  <a:schemeClr val="bg1"/>
                </a:solidFill>
              </a:rPr>
              <a:t>zvršenog </a:t>
            </a:r>
            <a:r>
              <a:rPr lang="en-US" sz="2000" dirty="0" smtClean="0">
                <a:solidFill>
                  <a:schemeClr val="bg1"/>
                </a:solidFill>
              </a:rPr>
              <a:t> </a:t>
            </a:r>
            <a:r>
              <a:rPr lang="en-US" sz="2000" dirty="0" err="1" smtClean="0">
                <a:solidFill>
                  <a:schemeClr val="bg1"/>
                </a:solidFill>
              </a:rPr>
              <a:t>izazova</a:t>
            </a:r>
            <a:r>
              <a:rPr lang="en-US" sz="2000" dirty="0" smtClean="0">
                <a:solidFill>
                  <a:schemeClr val="bg1"/>
                </a:solidFill>
              </a:rPr>
              <a:t>, </a:t>
            </a:r>
            <a:r>
              <a:rPr lang="en-US" sz="2000" dirty="0" err="1" smtClean="0">
                <a:solidFill>
                  <a:schemeClr val="bg1"/>
                </a:solidFill>
              </a:rPr>
              <a:t>korisnik</a:t>
            </a:r>
            <a:r>
              <a:rPr lang="en-US" sz="2000" dirty="0" smtClean="0">
                <a:solidFill>
                  <a:schemeClr val="bg1"/>
                </a:solidFill>
              </a:rPr>
              <a:t> </a:t>
            </a:r>
            <a:r>
              <a:rPr lang="en-US" sz="2000" dirty="0" err="1" smtClean="0">
                <a:solidFill>
                  <a:schemeClr val="bg1"/>
                </a:solidFill>
              </a:rPr>
              <a:t>ima</a:t>
            </a:r>
            <a:r>
              <a:rPr lang="en-US" sz="2000" dirty="0" smtClean="0">
                <a:solidFill>
                  <a:schemeClr val="bg1"/>
                </a:solidFill>
              </a:rPr>
              <a:t> </a:t>
            </a:r>
            <a:r>
              <a:rPr lang="en-US" sz="2000" dirty="0" err="1" smtClean="0">
                <a:solidFill>
                  <a:schemeClr val="bg1"/>
                </a:solidFill>
              </a:rPr>
              <a:t>mogu</a:t>
            </a:r>
            <a:r>
              <a:rPr lang="sr-Latn-RS" sz="2000" dirty="0" smtClean="0">
                <a:solidFill>
                  <a:schemeClr val="bg1"/>
                </a:solidFill>
              </a:rPr>
              <a:t>ć</a:t>
            </a:r>
            <a:r>
              <a:rPr lang="en-US" sz="2000" dirty="0" err="1" smtClean="0">
                <a:solidFill>
                  <a:schemeClr val="bg1"/>
                </a:solidFill>
              </a:rPr>
              <a:t>nost</a:t>
            </a:r>
            <a:r>
              <a:rPr lang="en-US" sz="2000" dirty="0" smtClean="0">
                <a:solidFill>
                  <a:schemeClr val="bg1"/>
                </a:solidFill>
              </a:rPr>
              <a:t> da </a:t>
            </a:r>
            <a:r>
              <a:rPr lang="en-US" sz="2000" dirty="0" err="1" smtClean="0">
                <a:solidFill>
                  <a:schemeClr val="bg1"/>
                </a:solidFill>
              </a:rPr>
              <a:t>svoje</a:t>
            </a:r>
            <a:r>
              <a:rPr lang="en-US" sz="2000" dirty="0" smtClean="0">
                <a:solidFill>
                  <a:schemeClr val="bg1"/>
                </a:solidFill>
              </a:rPr>
              <a:t> </a:t>
            </a:r>
            <a:r>
              <a:rPr lang="en-US" sz="2000" dirty="0" err="1" smtClean="0">
                <a:solidFill>
                  <a:schemeClr val="bg1"/>
                </a:solidFill>
              </a:rPr>
              <a:t>dostignu</a:t>
            </a:r>
            <a:r>
              <a:rPr lang="sr-Latn-RS" sz="2000" dirty="0" smtClean="0">
                <a:solidFill>
                  <a:schemeClr val="bg1"/>
                </a:solidFill>
              </a:rPr>
              <a:t>ć</a:t>
            </a:r>
            <a:r>
              <a:rPr lang="en-US" sz="2000" dirty="0" smtClean="0">
                <a:solidFill>
                  <a:schemeClr val="bg1"/>
                </a:solidFill>
              </a:rPr>
              <a:t>e </a:t>
            </a:r>
            <a:r>
              <a:rPr lang="en-US" sz="2000" dirty="0" err="1" smtClean="0">
                <a:solidFill>
                  <a:schemeClr val="bg1"/>
                </a:solidFill>
              </a:rPr>
              <a:t>podeli</a:t>
            </a:r>
            <a:r>
              <a:rPr lang="en-US" sz="2000" dirty="0" smtClean="0">
                <a:solidFill>
                  <a:schemeClr val="bg1"/>
                </a:solidFill>
              </a:rPr>
              <a:t> </a:t>
            </a:r>
            <a:r>
              <a:rPr lang="en-US" sz="2000" dirty="0" err="1" smtClean="0">
                <a:solidFill>
                  <a:schemeClr val="bg1"/>
                </a:solidFill>
              </a:rPr>
              <a:t>sa</a:t>
            </a:r>
            <a:r>
              <a:rPr lang="en-US" sz="2000" dirty="0" smtClean="0">
                <a:solidFill>
                  <a:schemeClr val="bg1"/>
                </a:solidFill>
              </a:rPr>
              <a:t> </a:t>
            </a:r>
            <a:r>
              <a:rPr lang="en-US" sz="2000" dirty="0" err="1" smtClean="0">
                <a:solidFill>
                  <a:schemeClr val="bg1"/>
                </a:solidFill>
              </a:rPr>
              <a:t>prijateljima</a:t>
            </a:r>
            <a:r>
              <a:rPr lang="sr-Latn-RS" sz="2000" dirty="0" smtClean="0">
                <a:solidFill>
                  <a:schemeClr val="bg1"/>
                </a:solidFill>
              </a:rPr>
              <a:t> klikom na dugme „Share with friends“. </a:t>
            </a:r>
            <a:r>
              <a:rPr lang="sr-Latn-RS" sz="2000" dirty="0">
                <a:solidFill>
                  <a:schemeClr val="bg1"/>
                </a:solidFill>
              </a:rPr>
              <a:t> </a:t>
            </a:r>
            <a:r>
              <a:rPr lang="sr-Latn-RS" sz="2000" dirty="0" smtClean="0">
                <a:solidFill>
                  <a:schemeClr val="bg1"/>
                </a:solidFill>
              </a:rPr>
              <a:t>Klikom na dugme „Continue without sharing“ korisnik je upućen nazad na mapu, bez gubitka ostvarenih poena.</a:t>
            </a:r>
            <a:endParaRPr lang="en-US" sz="2000" dirty="0">
              <a:solidFill>
                <a:schemeClr val="bg1"/>
              </a:solidFill>
            </a:endParaRPr>
          </a:p>
        </p:txBody>
      </p:sp>
      <p:pic>
        <p:nvPicPr>
          <p:cNvPr id="5" name="Picture 2" descr="C:\Users\Korisnik\Downloads\9.3-ChallengeInfo2-State 3.png"/>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t="65473"/>
          <a:stretch/>
        </p:blipFill>
        <p:spPr bwMode="auto">
          <a:xfrm>
            <a:off x="4267200" y="914400"/>
            <a:ext cx="3902075" cy="20208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3276600"/>
            <a:ext cx="3937897" cy="3048695"/>
          </a:xfrm>
          <a:prstGeom prst="rect">
            <a:avLst/>
          </a:prstGeom>
        </p:spPr>
      </p:pic>
    </p:spTree>
    <p:extLst>
      <p:ext uri="{BB962C8B-B14F-4D97-AF65-F5344CB8AC3E}">
        <p14:creationId xmlns:p14="http://schemas.microsoft.com/office/powerpoint/2010/main" val="28584122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r-Latn-RS" sz="4000" dirty="0" smtClean="0">
                <a:solidFill>
                  <a:srgbClr val="008080"/>
                </a:solidFill>
              </a:rPr>
              <a:t>Login Screen</a:t>
            </a:r>
            <a:endParaRPr lang="en-US" sz="4000" dirty="0">
              <a:solidFill>
                <a:srgbClr val="008080"/>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79887" y="273050"/>
            <a:ext cx="3902075" cy="5853113"/>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p:txBody>
          <a:bodyPr>
            <a:normAutofit/>
          </a:bodyPr>
          <a:lstStyle/>
          <a:p>
            <a:r>
              <a:rPr lang="en-US" sz="1800" dirty="0" err="1" smtClean="0">
                <a:solidFill>
                  <a:schemeClr val="bg1"/>
                </a:solidFill>
              </a:rPr>
              <a:t>Prilikom</a:t>
            </a:r>
            <a:r>
              <a:rPr lang="en-US" sz="1800" dirty="0" smtClean="0">
                <a:solidFill>
                  <a:schemeClr val="bg1"/>
                </a:solidFill>
              </a:rPr>
              <a:t> </a:t>
            </a:r>
            <a:r>
              <a:rPr lang="en-US" sz="1800" dirty="0" err="1" smtClean="0">
                <a:solidFill>
                  <a:schemeClr val="bg1"/>
                </a:solidFill>
              </a:rPr>
              <a:t>startovanja</a:t>
            </a:r>
            <a:r>
              <a:rPr lang="en-US" sz="1800" dirty="0" smtClean="0">
                <a:solidFill>
                  <a:schemeClr val="bg1"/>
                </a:solidFill>
              </a:rPr>
              <a:t> </a:t>
            </a:r>
            <a:r>
              <a:rPr lang="en-US" sz="1800" dirty="0" err="1" smtClean="0">
                <a:solidFill>
                  <a:schemeClr val="bg1"/>
                </a:solidFill>
              </a:rPr>
              <a:t>aplikacije</a:t>
            </a:r>
            <a:r>
              <a:rPr lang="en-US" sz="1800" dirty="0" smtClean="0">
                <a:solidFill>
                  <a:schemeClr val="bg1"/>
                </a:solidFill>
              </a:rPr>
              <a:t>, </a:t>
            </a:r>
            <a:r>
              <a:rPr lang="en-US" sz="1800" dirty="0" err="1" smtClean="0">
                <a:solidFill>
                  <a:schemeClr val="bg1"/>
                </a:solidFill>
              </a:rPr>
              <a:t>ukoliko</a:t>
            </a:r>
            <a:r>
              <a:rPr lang="en-US" sz="1800" dirty="0" smtClean="0">
                <a:solidFill>
                  <a:schemeClr val="bg1"/>
                </a:solidFill>
              </a:rPr>
              <a:t> </a:t>
            </a:r>
            <a:r>
              <a:rPr lang="en-US" sz="1800" dirty="0" err="1" smtClean="0">
                <a:solidFill>
                  <a:schemeClr val="bg1"/>
                </a:solidFill>
              </a:rPr>
              <a:t>korisnik</a:t>
            </a:r>
            <a:r>
              <a:rPr lang="en-US" sz="1800" dirty="0" smtClean="0">
                <a:solidFill>
                  <a:schemeClr val="bg1"/>
                </a:solidFill>
              </a:rPr>
              <a:t> </a:t>
            </a:r>
            <a:r>
              <a:rPr lang="en-US" sz="1800" dirty="0" err="1" smtClean="0">
                <a:solidFill>
                  <a:schemeClr val="bg1"/>
                </a:solidFill>
              </a:rPr>
              <a:t>prvi</a:t>
            </a:r>
            <a:r>
              <a:rPr lang="en-US" sz="1800" dirty="0" smtClean="0">
                <a:solidFill>
                  <a:schemeClr val="bg1"/>
                </a:solidFill>
              </a:rPr>
              <a:t> put </a:t>
            </a:r>
            <a:r>
              <a:rPr lang="en-US" sz="1800" dirty="0" err="1" smtClean="0">
                <a:solidFill>
                  <a:schemeClr val="bg1"/>
                </a:solidFill>
              </a:rPr>
              <a:t>koristi</a:t>
            </a:r>
            <a:r>
              <a:rPr lang="en-US" sz="1800" dirty="0" smtClean="0">
                <a:solidFill>
                  <a:schemeClr val="bg1"/>
                </a:solidFill>
              </a:rPr>
              <a:t> </a:t>
            </a:r>
            <a:r>
              <a:rPr lang="en-US" sz="1800" dirty="0" err="1" smtClean="0">
                <a:solidFill>
                  <a:schemeClr val="bg1"/>
                </a:solidFill>
              </a:rPr>
              <a:t>aplikaciju</a:t>
            </a:r>
            <a:r>
              <a:rPr lang="en-US" sz="1800" dirty="0" smtClean="0">
                <a:solidFill>
                  <a:schemeClr val="bg1"/>
                </a:solidFill>
              </a:rPr>
              <a:t> </a:t>
            </a:r>
            <a:r>
              <a:rPr lang="en-US" sz="1800" dirty="0" err="1" smtClean="0">
                <a:solidFill>
                  <a:schemeClr val="bg1"/>
                </a:solidFill>
              </a:rPr>
              <a:t>na</a:t>
            </a:r>
            <a:r>
              <a:rPr lang="en-US" sz="1800" dirty="0" smtClean="0">
                <a:solidFill>
                  <a:schemeClr val="bg1"/>
                </a:solidFill>
              </a:rPr>
              <a:t> </a:t>
            </a:r>
            <a:r>
              <a:rPr lang="en-US" sz="1800" dirty="0" err="1" smtClean="0">
                <a:solidFill>
                  <a:schemeClr val="bg1"/>
                </a:solidFill>
              </a:rPr>
              <a:t>ure</a:t>
            </a:r>
            <a:r>
              <a:rPr lang="sr-Latn-RS" sz="1800" dirty="0" smtClean="0">
                <a:solidFill>
                  <a:schemeClr val="bg1"/>
                </a:solidFill>
              </a:rPr>
              <a:t>đaju , prikazaće se početni ekran sa slike.</a:t>
            </a:r>
          </a:p>
          <a:p>
            <a:r>
              <a:rPr lang="sr-Latn-RS" sz="1800" dirty="0" smtClean="0">
                <a:solidFill>
                  <a:schemeClr val="bg1"/>
                </a:solidFill>
              </a:rPr>
              <a:t>Ako korisnik nema važeći nalog na FitChallenger-u ,to moze uraditi klikom na link „Don</a:t>
            </a:r>
            <a:r>
              <a:rPr lang="en-US" sz="1800" dirty="0" smtClean="0">
                <a:solidFill>
                  <a:schemeClr val="bg1"/>
                </a:solidFill>
              </a:rPr>
              <a:t>’t</a:t>
            </a:r>
            <a:r>
              <a:rPr lang="sr-Cyrl-RS" sz="1800" dirty="0" smtClean="0">
                <a:solidFill>
                  <a:schemeClr val="bg1"/>
                </a:solidFill>
              </a:rPr>
              <a:t> </a:t>
            </a:r>
            <a:r>
              <a:rPr lang="sr-Latn-RS" sz="1800" dirty="0" smtClean="0">
                <a:solidFill>
                  <a:schemeClr val="bg1"/>
                </a:solidFill>
              </a:rPr>
              <a:t>have an account“.</a:t>
            </a:r>
          </a:p>
          <a:p>
            <a:r>
              <a:rPr lang="sr-Latn-RS" sz="1800" dirty="0" smtClean="0">
                <a:solidFill>
                  <a:schemeClr val="bg1"/>
                </a:solidFill>
              </a:rPr>
              <a:t>Popunom polja „Username“ i „Password“ svojim korisničkim imenom i lozinkom, korisnik se loguje na aplikaciju i prikazuje  mu se glavni ekran (Home screen).</a:t>
            </a:r>
            <a:endParaRPr lang="en-US" sz="1800" dirty="0">
              <a:solidFill>
                <a:schemeClr val="bg1"/>
              </a:solidFill>
            </a:endParaRPr>
          </a:p>
        </p:txBody>
      </p:sp>
    </p:spTree>
    <p:extLst>
      <p:ext uri="{BB962C8B-B14F-4D97-AF65-F5344CB8AC3E}">
        <p14:creationId xmlns:p14="http://schemas.microsoft.com/office/powerpoint/2010/main" val="41454705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08756" y="1410079"/>
            <a:ext cx="3505200" cy="4572000"/>
          </a:xfrm>
          <a:prstGeom prst="roundRect">
            <a:avLst/>
          </a:prstGeom>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sr-Latn-RS" sz="4000" dirty="0" smtClean="0">
                <a:solidFill>
                  <a:srgbClr val="008080"/>
                </a:solidFill>
              </a:rPr>
              <a:t>SignIn Screen</a:t>
            </a:r>
            <a:endParaRPr lang="en-US" sz="4000" dirty="0">
              <a:solidFill>
                <a:srgbClr val="00808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9887" y="273050"/>
            <a:ext cx="3902075" cy="5853113"/>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457200" y="1752600"/>
            <a:ext cx="3008313" cy="4373563"/>
          </a:xfrm>
        </p:spPr>
        <p:txBody>
          <a:bodyPr>
            <a:normAutofit/>
          </a:bodyPr>
          <a:lstStyle/>
          <a:p>
            <a:r>
              <a:rPr lang="sr-Latn-RS" sz="2400" dirty="0" smtClean="0">
                <a:solidFill>
                  <a:schemeClr val="bg1"/>
                </a:solidFill>
              </a:rPr>
              <a:t>Unosom ličnih podataka u odgovarajuća polja , a zatim klikom na dugme „</a:t>
            </a:r>
            <a:r>
              <a:rPr lang="sr-Latn-RS" sz="2400" i="1" dirty="0" smtClean="0">
                <a:solidFill>
                  <a:schemeClr val="bg1"/>
                </a:solidFill>
              </a:rPr>
              <a:t>SIGN IN</a:t>
            </a:r>
            <a:r>
              <a:rPr lang="sr-Latn-RS" sz="2400" dirty="0" smtClean="0">
                <a:solidFill>
                  <a:schemeClr val="bg1"/>
                </a:solidFill>
              </a:rPr>
              <a:t>“ , kreira se korisnički nalog i korisnik je upućen nazad na Login Screen.</a:t>
            </a:r>
            <a:endParaRPr lang="en-US" sz="2400" dirty="0">
              <a:solidFill>
                <a:schemeClr val="bg1"/>
              </a:solidFill>
            </a:endParaRPr>
          </a:p>
        </p:txBody>
      </p:sp>
    </p:spTree>
    <p:extLst>
      <p:ext uri="{BB962C8B-B14F-4D97-AF65-F5344CB8AC3E}">
        <p14:creationId xmlns:p14="http://schemas.microsoft.com/office/powerpoint/2010/main" val="38458491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r-Latn-RS" sz="4000" dirty="0" smtClean="0">
                <a:solidFill>
                  <a:srgbClr val="008080"/>
                </a:solidFill>
              </a:rPr>
              <a:t>Home Screen</a:t>
            </a:r>
            <a:endParaRPr lang="en-US" sz="4000" dirty="0">
              <a:solidFill>
                <a:srgbClr val="00808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9887" y="273050"/>
            <a:ext cx="3902075" cy="5853113"/>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p:txBody>
          <a:bodyPr>
            <a:normAutofit/>
          </a:bodyPr>
          <a:lstStyle/>
          <a:p>
            <a:r>
              <a:rPr lang="sr-Latn-RS" sz="1800" dirty="0" smtClean="0"/>
              <a:t>Home screen aplikacije sastoji se iz navigacionog bar-a</a:t>
            </a:r>
            <a:r>
              <a:rPr lang="en-CA" sz="1800" dirty="0" smtClean="0"/>
              <a:t>,</a:t>
            </a:r>
            <a:r>
              <a:rPr lang="sr-Latn-RS" sz="1800" dirty="0" smtClean="0"/>
              <a:t>  koji pomaže korisniku da se kreće kroz aplikaciju</a:t>
            </a:r>
            <a:r>
              <a:rPr lang="en-CA" sz="1800" dirty="0" smtClean="0"/>
              <a:t>,</a:t>
            </a:r>
            <a:r>
              <a:rPr lang="sr-Latn-RS" sz="1800" dirty="0" smtClean="0"/>
              <a:t> i news feed-a.</a:t>
            </a:r>
          </a:p>
          <a:p>
            <a:r>
              <a:rPr lang="sr-Latn-RS" sz="1800" dirty="0" smtClean="0"/>
              <a:t>Navigacioni bar sadrži prečice ka profilu korisnika, rang listi svih korisnika, notifikacijama, mapi , kao i padajući meni sa dodatnim opcijama.</a:t>
            </a:r>
            <a:endParaRPr lang="sr-Latn-RS" sz="1800" dirty="0"/>
          </a:p>
          <a:p>
            <a:r>
              <a:rPr lang="sr-Latn-RS" sz="1800" dirty="0" smtClean="0"/>
              <a:t>News feed sadrži vesti o najnovijim aktivnostima korisnikovih prijatelja .</a:t>
            </a:r>
            <a:endParaRPr lang="en-US" sz="1800" dirty="0"/>
          </a:p>
        </p:txBody>
      </p:sp>
    </p:spTree>
    <p:extLst>
      <p:ext uri="{BB962C8B-B14F-4D97-AF65-F5344CB8AC3E}">
        <p14:creationId xmlns:p14="http://schemas.microsoft.com/office/powerpoint/2010/main" val="42107321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r-Latn-RS" sz="4000" dirty="0" smtClean="0">
                <a:solidFill>
                  <a:srgbClr val="008080"/>
                </a:solidFill>
              </a:rPr>
              <a:t>Home Screen</a:t>
            </a:r>
            <a:endParaRPr lang="en-US" sz="4000" dirty="0">
              <a:solidFill>
                <a:srgbClr val="00808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9887" y="273050"/>
            <a:ext cx="3902075" cy="5853113"/>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152400" y="1399843"/>
            <a:ext cx="3810000" cy="4691063"/>
          </a:xfrm>
        </p:spPr>
        <p:txBody>
          <a:bodyPr>
            <a:normAutofit/>
          </a:bodyPr>
          <a:lstStyle/>
          <a:p>
            <a:r>
              <a:rPr lang="sr-Latn-RS" sz="2400" dirty="0" smtClean="0"/>
              <a:t>Opadajući meni sadrži tabove za pristup mapi, rang listi, kreiranju novog izazova (challenge-a</a:t>
            </a:r>
            <a:r>
              <a:rPr lang="sr-Latn-RS" sz="2400" dirty="0" smtClean="0"/>
              <a:t>), notifikacijama, korisničkom </a:t>
            </a:r>
            <a:r>
              <a:rPr lang="sr-Latn-RS" sz="2400" dirty="0" smtClean="0"/>
              <a:t>profilu, dodatnim podešavanjima aplikacije i tab za odjavljivanje korisnika sa trenutnog uređaja.</a:t>
            </a:r>
            <a:endParaRPr lang="en-US" sz="2400" dirty="0"/>
          </a:p>
        </p:txBody>
      </p:sp>
    </p:spTree>
    <p:extLst>
      <p:ext uri="{BB962C8B-B14F-4D97-AF65-F5344CB8AC3E}">
        <p14:creationId xmlns:p14="http://schemas.microsoft.com/office/powerpoint/2010/main" val="30627705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r-Latn-RS" sz="4000" dirty="0" smtClean="0">
                <a:solidFill>
                  <a:schemeClr val="bg1"/>
                </a:solidFill>
              </a:rPr>
              <a:t>Home Screen</a:t>
            </a:r>
            <a:endParaRPr lang="en-US" sz="4000" dirty="0">
              <a:solidFill>
                <a:schemeClr val="bg1"/>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0" y="762000"/>
            <a:ext cx="3071126" cy="4618120"/>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p:txBody>
          <a:bodyPr>
            <a:normAutofit/>
          </a:bodyPr>
          <a:lstStyle/>
          <a:p>
            <a:r>
              <a:rPr lang="sr-Latn-RS" sz="2400" dirty="0" smtClean="0">
                <a:solidFill>
                  <a:schemeClr val="bg1"/>
                </a:solidFill>
              </a:rPr>
              <a:t>Vesti iz news feed-a se mogu komentarisati i ocenjivati.</a:t>
            </a:r>
            <a:endParaRPr lang="en-US" sz="2400" dirty="0">
              <a:solidFill>
                <a:schemeClr val="bg1"/>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3776648"/>
            <a:ext cx="3937897" cy="3048695"/>
          </a:xfrm>
          <a:prstGeom prst="rect">
            <a:avLst/>
          </a:prstGeom>
        </p:spPr>
      </p:pic>
    </p:spTree>
    <p:extLst>
      <p:ext uri="{BB962C8B-B14F-4D97-AF65-F5344CB8AC3E}">
        <p14:creationId xmlns:p14="http://schemas.microsoft.com/office/powerpoint/2010/main" val="16034387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0" y="152400"/>
            <a:ext cx="2286000" cy="3429001"/>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695721" y="386781"/>
            <a:ext cx="2113757" cy="698500"/>
          </a:xfrm>
        </p:spPr>
        <p:style>
          <a:lnRef idx="2">
            <a:schemeClr val="accent6"/>
          </a:lnRef>
          <a:fillRef idx="1">
            <a:schemeClr val="lt1"/>
          </a:fillRef>
          <a:effectRef idx="0">
            <a:schemeClr val="accent6"/>
          </a:effectRef>
          <a:fontRef idx="minor">
            <a:schemeClr val="dk1"/>
          </a:fontRef>
        </p:style>
        <p:txBody>
          <a:bodyPr>
            <a:normAutofit lnSpcReduction="10000"/>
          </a:bodyPr>
          <a:lstStyle/>
          <a:p>
            <a:r>
              <a:rPr lang="sr-Latn-RS" dirty="0" smtClean="0"/>
              <a:t>Klikom na korisničko ime nekog od prijatelja, otvara se njegov profil. </a:t>
            </a:r>
            <a:endParaRPr lang="en-US" dirty="0"/>
          </a:p>
        </p:txBody>
      </p:sp>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1524000"/>
            <a:ext cx="2438400" cy="3657600"/>
          </a:xfrm>
          <a:prstGeom prst="rect">
            <a:avLst/>
          </a:prstGeom>
          <a:ln>
            <a:noFill/>
          </a:ln>
          <a:effectLst>
            <a:outerShdw blurRad="292100" dist="139700" dir="2700000" algn="tl" rotWithShape="0">
              <a:srgbClr val="333333">
                <a:alpha val="65000"/>
              </a:srgbClr>
            </a:outerShdw>
          </a:effectLst>
        </p:spPr>
      </p:pic>
      <p:cxnSp>
        <p:nvCxnSpPr>
          <p:cNvPr id="8" name="Curved Connector 7"/>
          <p:cNvCxnSpPr/>
          <p:nvPr/>
        </p:nvCxnSpPr>
        <p:spPr>
          <a:xfrm flipV="1">
            <a:off x="1752600" y="609600"/>
            <a:ext cx="2057400" cy="1600200"/>
          </a:xfrm>
          <a:prstGeom prst="curvedConnector3">
            <a:avLst/>
          </a:prstGeom>
          <a:ln>
            <a:tailEnd type="arrow"/>
          </a:ln>
        </p:spPr>
        <p:style>
          <a:lnRef idx="3">
            <a:schemeClr val="accent6"/>
          </a:lnRef>
          <a:fillRef idx="0">
            <a:schemeClr val="accent6"/>
          </a:fillRef>
          <a:effectRef idx="2">
            <a:schemeClr val="accent6"/>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4704" y="2819400"/>
            <a:ext cx="2444496" cy="3666744"/>
          </a:xfrm>
          <a:prstGeom prst="rect">
            <a:avLst/>
          </a:prstGeom>
          <a:ln>
            <a:noFill/>
          </a:ln>
          <a:effectLst>
            <a:outerShdw blurRad="292100" dist="139700" dir="2700000" algn="tl" rotWithShape="0">
              <a:srgbClr val="333333">
                <a:alpha val="65000"/>
              </a:srgbClr>
            </a:outerShdw>
          </a:effectLst>
        </p:spPr>
      </p:pic>
      <p:cxnSp>
        <p:nvCxnSpPr>
          <p:cNvPr id="11" name="Curved Connector 10"/>
          <p:cNvCxnSpPr/>
          <p:nvPr/>
        </p:nvCxnSpPr>
        <p:spPr>
          <a:xfrm>
            <a:off x="2895600" y="3352800"/>
            <a:ext cx="3499104" cy="2590800"/>
          </a:xfrm>
          <a:prstGeom prst="curvedConnector3">
            <a:avLst/>
          </a:prstGeom>
          <a:ln>
            <a:tailEnd type="arrow"/>
          </a:ln>
        </p:spPr>
        <p:style>
          <a:lnRef idx="3">
            <a:schemeClr val="accent6"/>
          </a:lnRef>
          <a:fillRef idx="0">
            <a:schemeClr val="accent6"/>
          </a:fillRef>
          <a:effectRef idx="2">
            <a:schemeClr val="accent6"/>
          </a:effectRef>
          <a:fontRef idx="minor">
            <a:schemeClr val="tx1"/>
          </a:fontRef>
        </p:style>
      </p:cxnSp>
      <p:sp>
        <p:nvSpPr>
          <p:cNvPr id="13" name="Text Placeholder 3"/>
          <p:cNvSpPr txBox="1">
            <a:spLocks/>
          </p:cNvSpPr>
          <p:nvPr/>
        </p:nvSpPr>
        <p:spPr>
          <a:xfrm>
            <a:off x="2286000" y="5410200"/>
            <a:ext cx="2581625" cy="914400"/>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lnSpcReduction="10000"/>
          </a:bodyPr>
          <a:lstStyle>
            <a:lvl1pPr marL="0" indent="0" algn="l" defTabSz="914400" rtl="0" eaLnBrk="1" latinLnBrk="0" hangingPunct="1">
              <a:spcBef>
                <a:spcPct val="20000"/>
              </a:spcBef>
              <a:buFont typeface="Arial" pitchFamily="34" charset="0"/>
              <a:buNone/>
              <a:defRPr sz="1400" kern="1200">
                <a:solidFill>
                  <a:schemeClr val="dk1"/>
                </a:solidFill>
                <a:latin typeface="+mn-lt"/>
                <a:ea typeface="+mn-ea"/>
                <a:cs typeface="+mn-cs"/>
              </a:defRPr>
            </a:lvl1pPr>
            <a:lvl2pPr marL="457200" indent="0" algn="l" defTabSz="914400" rtl="0" eaLnBrk="1" latinLnBrk="0" hangingPunct="1">
              <a:spcBef>
                <a:spcPct val="20000"/>
              </a:spcBef>
              <a:buFont typeface="Arial" pitchFamily="34" charset="0"/>
              <a:buNone/>
              <a:defRPr sz="1200" kern="1200">
                <a:solidFill>
                  <a:schemeClr val="dk1"/>
                </a:solidFill>
                <a:latin typeface="+mn-lt"/>
                <a:ea typeface="+mn-ea"/>
                <a:cs typeface="+mn-cs"/>
              </a:defRPr>
            </a:lvl2pPr>
            <a:lvl3pPr marL="914400" indent="0" algn="l" defTabSz="914400" rtl="0" eaLnBrk="1" latinLnBrk="0" hangingPunct="1">
              <a:spcBef>
                <a:spcPct val="20000"/>
              </a:spcBef>
              <a:buFont typeface="Arial" pitchFamily="34" charset="0"/>
              <a:buNone/>
              <a:defRPr sz="1000" kern="1200">
                <a:solidFill>
                  <a:schemeClr val="dk1"/>
                </a:solidFill>
                <a:latin typeface="+mn-lt"/>
                <a:ea typeface="+mn-ea"/>
                <a:cs typeface="+mn-cs"/>
              </a:defRPr>
            </a:lvl3pPr>
            <a:lvl4pPr marL="1371600" indent="0" algn="l" defTabSz="914400" rtl="0" eaLnBrk="1" latinLnBrk="0" hangingPunct="1">
              <a:spcBef>
                <a:spcPct val="20000"/>
              </a:spcBef>
              <a:buFont typeface="Arial" pitchFamily="34" charset="0"/>
              <a:buNone/>
              <a:defRPr sz="900" kern="1200">
                <a:solidFill>
                  <a:schemeClr val="dk1"/>
                </a:solidFill>
                <a:latin typeface="+mn-lt"/>
                <a:ea typeface="+mn-ea"/>
                <a:cs typeface="+mn-cs"/>
              </a:defRPr>
            </a:lvl4pPr>
            <a:lvl5pPr marL="1828800" indent="0" algn="l" defTabSz="914400" rtl="0" eaLnBrk="1" latinLnBrk="0" hangingPunct="1">
              <a:spcBef>
                <a:spcPct val="20000"/>
              </a:spcBef>
              <a:buFont typeface="Arial" pitchFamily="34" charset="0"/>
              <a:buNone/>
              <a:defRPr sz="900" kern="1200">
                <a:solidFill>
                  <a:schemeClr val="dk1"/>
                </a:solidFill>
                <a:latin typeface="+mn-lt"/>
                <a:ea typeface="+mn-ea"/>
                <a:cs typeface="+mn-cs"/>
              </a:defRPr>
            </a:lvl5pPr>
            <a:lvl6pPr marL="2286000" indent="0" algn="l" defTabSz="914400" rtl="0" eaLnBrk="1" latinLnBrk="0" hangingPunct="1">
              <a:spcBef>
                <a:spcPct val="20000"/>
              </a:spcBef>
              <a:buFont typeface="Arial" pitchFamily="34" charset="0"/>
              <a:buNone/>
              <a:defRPr sz="900" kern="1200">
                <a:solidFill>
                  <a:schemeClr val="dk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dk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dk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dk1"/>
                </a:solidFill>
                <a:latin typeface="+mn-lt"/>
                <a:ea typeface="+mn-ea"/>
                <a:cs typeface="+mn-cs"/>
              </a:defRPr>
            </a:lvl9pPr>
          </a:lstStyle>
          <a:p>
            <a:r>
              <a:rPr lang="sr-Latn-RS" dirty="0" smtClean="0"/>
              <a:t>Klikom na „Find out more“ novokreiranog izazova, otvara se ekran sa informacijama o tom izazovu.</a:t>
            </a:r>
            <a:endParaRPr lang="en-US" dirty="0"/>
          </a:p>
        </p:txBody>
      </p:sp>
    </p:spTree>
    <p:extLst>
      <p:ext uri="{BB962C8B-B14F-4D97-AF65-F5344CB8AC3E}">
        <p14:creationId xmlns:p14="http://schemas.microsoft.com/office/powerpoint/2010/main" val="23459116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4267200" cy="717550"/>
          </a:xfrm>
        </p:spPr>
        <p:txBody>
          <a:bodyPr>
            <a:noAutofit/>
          </a:bodyPr>
          <a:lstStyle/>
          <a:p>
            <a:r>
              <a:rPr lang="sr-Latn-RS" sz="4000" dirty="0" smtClean="0">
                <a:solidFill>
                  <a:srgbClr val="008080"/>
                </a:solidFill>
              </a:rPr>
              <a:t>My Profile Screen</a:t>
            </a:r>
            <a:endParaRPr lang="en-US" sz="4000" dirty="0">
              <a:solidFill>
                <a:srgbClr val="008080"/>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9199" y="2286000"/>
            <a:ext cx="2743199" cy="4114800"/>
          </a:xfrm>
          <a:prstGeom prst="rect">
            <a:avLst/>
          </a:prstGeom>
          <a:ln>
            <a:noFill/>
          </a:ln>
          <a:effectLst>
            <a:outerShdw blurRad="292100" dist="139700" dir="2700000" algn="tl" rotWithShape="0">
              <a:srgbClr val="333333">
                <a:alpha val="65000"/>
              </a:srgbClr>
            </a:outerShdw>
          </a:effectLst>
        </p:spPr>
      </p:pic>
      <p:sp>
        <p:nvSpPr>
          <p:cNvPr id="4" name="Text Placeholder 3"/>
          <p:cNvSpPr>
            <a:spLocks noGrp="1"/>
          </p:cNvSpPr>
          <p:nvPr>
            <p:ph type="body" sz="half" idx="2"/>
          </p:nvPr>
        </p:nvSpPr>
        <p:spPr>
          <a:xfrm>
            <a:off x="990600" y="1066800"/>
            <a:ext cx="7391400" cy="914399"/>
          </a:xfrm>
        </p:spPr>
        <p:txBody>
          <a:bodyPr>
            <a:noAutofit/>
          </a:bodyPr>
          <a:lstStyle/>
          <a:p>
            <a:pPr algn="just"/>
            <a:r>
              <a:rPr lang="sr-Latn-RS" sz="1800" dirty="0" smtClean="0"/>
              <a:t>Stranica profila korisnika sastoji se iz tabova koji sadrže osnovne informacije o korisniku, njegove objave, izazove koje je kreirao kao i njegove prijatelje.</a:t>
            </a:r>
            <a:endParaRPr lang="en-US" sz="18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9200" y="2286000"/>
            <a:ext cx="2743200" cy="4114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30453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1784</TotalTime>
  <Words>965</Words>
  <Application>Microsoft Office PowerPoint</Application>
  <PresentationFormat>On-screen Show (4:3)</PresentationFormat>
  <Paragraphs>51</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Fit Challenger</vt:lpstr>
      <vt:lpstr>Login Screen</vt:lpstr>
      <vt:lpstr>SignIn Screen</vt:lpstr>
      <vt:lpstr>Home Screen</vt:lpstr>
      <vt:lpstr>Home Screen</vt:lpstr>
      <vt:lpstr>Home Screen</vt:lpstr>
      <vt:lpstr>PowerPoint Presentation</vt:lpstr>
      <vt:lpstr>My Profile Screen</vt:lpstr>
      <vt:lpstr>My Profile Screen</vt:lpstr>
      <vt:lpstr>User Board Screen</vt:lpstr>
      <vt:lpstr>Notifications Screen</vt:lpstr>
      <vt:lpstr>Friend’s profile Screen</vt:lpstr>
      <vt:lpstr>Create challenge Screen</vt:lpstr>
      <vt:lpstr>Create challenge Screen – prvi tip izazova</vt:lpstr>
      <vt:lpstr>Create challenge Screen – drugi tip izazova</vt:lpstr>
      <vt:lpstr>Map page Screen</vt:lpstr>
      <vt:lpstr>Map page Screen</vt:lpstr>
      <vt:lpstr>Challenge info Screen</vt:lpstr>
      <vt:lpstr>Challenge info Screen</vt:lpstr>
      <vt:lpstr>Challenge Info Screen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Korisnik</dc:creator>
  <cp:lastModifiedBy>Korisnik</cp:lastModifiedBy>
  <cp:revision>31</cp:revision>
  <dcterms:created xsi:type="dcterms:W3CDTF">2018-05-13T18:26:42Z</dcterms:created>
  <dcterms:modified xsi:type="dcterms:W3CDTF">2018-05-18T11:56:03Z</dcterms:modified>
</cp:coreProperties>
</file>